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61" r:id="rId2"/>
    <p:sldId id="262" r:id="rId3"/>
    <p:sldId id="263" r:id="rId4"/>
    <p:sldId id="264" r:id="rId5"/>
    <p:sldId id="26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2C5B8B81-8307-4B6B-890E-E7685644DB5B}">
          <p14:sldIdLst>
            <p14:sldId id="261"/>
            <p14:sldId id="262"/>
            <p14:sldId id="263"/>
            <p14:sldId id="264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32" autoAdjust="0"/>
    <p:restoredTop sz="94660"/>
  </p:normalViewPr>
  <p:slideViewPr>
    <p:cSldViewPr snapToGrid="0">
      <p:cViewPr varScale="1">
        <p:scale>
          <a:sx n="68" d="100"/>
          <a:sy n="68" d="100"/>
        </p:scale>
        <p:origin x="83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E16254-ED21-4B76-B9EB-D007FC3F4663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793E33-5D8F-4B7B-BB69-2298A3396A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358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7351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266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2149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9040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647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0223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9484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0562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8400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073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8426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9793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oficialiadepartes@iec.org.m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4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upo 11">
            <a:extLst>
              <a:ext uri="{FF2B5EF4-FFF2-40B4-BE49-F238E27FC236}">
                <a16:creationId xmlns:a16="http://schemas.microsoft.com/office/drawing/2014/main" id="{1C20E9E3-C2AF-4A9A-91BF-B4A210D97219}"/>
              </a:ext>
            </a:extLst>
          </p:cNvPr>
          <p:cNvGrpSpPr/>
          <p:nvPr/>
        </p:nvGrpSpPr>
        <p:grpSpPr>
          <a:xfrm>
            <a:off x="6328926" y="171450"/>
            <a:ext cx="5863073" cy="964164"/>
            <a:chOff x="7820286" y="994753"/>
            <a:chExt cx="4222110" cy="762622"/>
          </a:xfrm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AD64EA6F-C3C4-4FA2-BBD6-F6BE13902758}"/>
                </a:ext>
              </a:extLst>
            </p:cNvPr>
            <p:cNvSpPr/>
            <p:nvPr/>
          </p:nvSpPr>
          <p:spPr>
            <a:xfrm>
              <a:off x="7820286" y="994753"/>
              <a:ext cx="1850613" cy="3651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bg1"/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chemeClr val="bg1"/>
                  </a:solidFill>
                </a:rPr>
                <a:t>30 de septiembre de 2024</a:t>
              </a: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AA1F5AAF-1AE1-4974-8C6C-BBE3AF14D3C7}"/>
                </a:ext>
              </a:extLst>
            </p:cNvPr>
            <p:cNvSpPr/>
            <p:nvPr/>
          </p:nvSpPr>
          <p:spPr>
            <a:xfrm>
              <a:off x="7820286" y="1246148"/>
              <a:ext cx="4222110" cy="5112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bg1"/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bg1"/>
                  </a:solidFill>
                </a:rPr>
                <a:t> </a:t>
              </a:r>
              <a:r>
                <a:rPr lang="es-MX" sz="1200" b="1" dirty="0">
                  <a:solidFill>
                    <a:schemeClr val="bg1"/>
                  </a:solidFill>
                </a:rPr>
                <a:t>Licda. Erika Georgina Oyervides González</a:t>
              </a:r>
            </a:p>
            <a:p>
              <a:r>
                <a:rPr lang="es-MX" sz="1200" dirty="0">
                  <a:solidFill>
                    <a:schemeClr val="bg1"/>
                  </a:solidFill>
                </a:rPr>
                <a:t>Titular de la Unidad Técnica de Transparencia y Acceso a la Información Pública</a:t>
              </a:r>
            </a:p>
          </p:txBody>
        </p:sp>
      </p:grp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8D781EC-FF62-4217-9A8A-4E897CA7C4BC}"/>
              </a:ext>
            </a:extLst>
          </p:cNvPr>
          <p:cNvSpPr/>
          <p:nvPr/>
        </p:nvSpPr>
        <p:spPr>
          <a:xfrm>
            <a:off x="2003264" y="395787"/>
            <a:ext cx="284118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Art. 21 Fracc. XLIII</a:t>
            </a:r>
          </a:p>
          <a:p>
            <a:r>
              <a:rPr lang="es-MX" sz="12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Preguntas frecuentes</a:t>
            </a:r>
            <a:endParaRPr lang="es-MX" sz="1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s-ES" sz="16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CA1AB780-0A06-4CE9-921B-442C2818DB3C}"/>
              </a:ext>
            </a:extLst>
          </p:cNvPr>
          <p:cNvSpPr/>
          <p:nvPr/>
        </p:nvSpPr>
        <p:spPr>
          <a:xfrm>
            <a:off x="1579946" y="1638112"/>
            <a:ext cx="9497961" cy="3603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¿Quiénes Somos?</a:t>
            </a:r>
          </a:p>
          <a:p>
            <a:pPr>
              <a:lnSpc>
                <a:spcPct val="150000"/>
              </a:lnSpc>
            </a:pPr>
            <a:endParaRPr lang="es-MX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14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 Instituto Electoral de Coahuila</a:t>
            </a:r>
            <a:r>
              <a:rPr lang="es-MX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MX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 un organismo público encargado de organizar las elecciones en el estado de Coahuila relativas a Gobernador, diputados locales y ayuntamientos, de promover la participación ciudadana y de fomentar la educación cívica y la cultura democrática. </a:t>
            </a:r>
          </a:p>
          <a:p>
            <a:pPr algn="just">
              <a:lnSpc>
                <a:spcPct val="150000"/>
              </a:lnSpc>
            </a:pPr>
            <a:r>
              <a:rPr lang="es-MX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 una institución independiente en sus decisiones, y se integra por un órgano máximo de dirección, denominado Consejo General, que se conforma por siete consejeros, ejerciendo uno de ellos la función de presidente. </a:t>
            </a:r>
          </a:p>
          <a:p>
            <a:pPr algn="just">
              <a:lnSpc>
                <a:spcPct val="150000"/>
              </a:lnSpc>
            </a:pPr>
            <a:r>
              <a:rPr lang="es-MX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fin de garantizar su autonomía los consejeros electorales son designados en forma periódica y escalonada a través de un proceso de selección, que inicia con una convocatoria abierta a la ciudadanía y está sujeto a una serie de evaluaciones instrumentadas por el Instituto Nacional Electoral.</a:t>
            </a:r>
          </a:p>
        </p:txBody>
      </p:sp>
    </p:spTree>
    <p:extLst>
      <p:ext uri="{BB962C8B-B14F-4D97-AF65-F5344CB8AC3E}">
        <p14:creationId xmlns:p14="http://schemas.microsoft.com/office/powerpoint/2010/main" val="3574049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4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D64EA6F-C3C4-4FA2-BBD6-F6BE13902758}"/>
              </a:ext>
            </a:extLst>
          </p:cNvPr>
          <p:cNvSpPr/>
          <p:nvPr/>
        </p:nvSpPr>
        <p:spPr>
          <a:xfrm>
            <a:off x="6328928" y="171450"/>
            <a:ext cx="37997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bg1"/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chemeClr val="bg1"/>
                </a:solidFill>
              </a:rPr>
              <a:t>30 de septiembre de 2024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8D781EC-FF62-4217-9A8A-4E897CA7C4BC}"/>
              </a:ext>
            </a:extLst>
          </p:cNvPr>
          <p:cNvSpPr/>
          <p:nvPr/>
        </p:nvSpPr>
        <p:spPr>
          <a:xfrm>
            <a:off x="2063302" y="331767"/>
            <a:ext cx="2841186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Art. 21 Fracc. XLIII</a:t>
            </a:r>
          </a:p>
          <a:p>
            <a:r>
              <a:rPr lang="es-MX" sz="1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Preguntas frecuentes</a:t>
            </a:r>
            <a:endParaRPr lang="es-MX" sz="16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s-ES" sz="18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844560EE-2922-40E8-AA1A-3ED0EAB3247C}"/>
              </a:ext>
            </a:extLst>
          </p:cNvPr>
          <p:cNvSpPr/>
          <p:nvPr/>
        </p:nvSpPr>
        <p:spPr>
          <a:xfrm>
            <a:off x="1392703" y="2351852"/>
            <a:ext cx="9275300" cy="225856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¿Cuál es el OBJETIVO del Instituto Electoral de Coahuila?</a:t>
            </a:r>
          </a:p>
          <a:p>
            <a:pPr>
              <a:lnSpc>
                <a:spcPct val="150000"/>
              </a:lnSpc>
            </a:pPr>
            <a:endParaRPr lang="es-MX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Promover acciones permanentes encaminadas a fomentar la participación en la apropiación de los espacios públicos, garantizando a los ciudadanos, partidos y asociaciones políticas, organizaciones civiles, autoridades e instituciones, el cumplimiento de los principios rectores de la función electoral. 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000D1098-C41C-4CB4-895A-903BEF784359}"/>
              </a:ext>
            </a:extLst>
          </p:cNvPr>
          <p:cNvSpPr/>
          <p:nvPr/>
        </p:nvSpPr>
        <p:spPr>
          <a:xfrm>
            <a:off x="6328926" y="489282"/>
            <a:ext cx="60744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bg1"/>
                </a:solidFill>
              </a:rPr>
              <a:t>Responsable de generar la información:</a:t>
            </a:r>
          </a:p>
          <a:p>
            <a:r>
              <a:rPr lang="es-MX" sz="1200" dirty="0">
                <a:solidFill>
                  <a:schemeClr val="bg1"/>
                </a:solidFill>
              </a:rPr>
              <a:t> </a:t>
            </a:r>
            <a:r>
              <a:rPr lang="es-MX" sz="1200" b="1" dirty="0">
                <a:solidFill>
                  <a:schemeClr val="bg1"/>
                </a:solidFill>
              </a:rPr>
              <a:t>Licda. Erika Georgina Oyervides González</a:t>
            </a:r>
          </a:p>
          <a:p>
            <a:r>
              <a:rPr lang="es-MX" sz="1200" dirty="0">
                <a:solidFill>
                  <a:schemeClr val="bg1"/>
                </a:solidFill>
              </a:rPr>
              <a:t>Titular de la Unidad Técnica de Transparencia y Acceso a la Información Pública</a:t>
            </a:r>
          </a:p>
        </p:txBody>
      </p:sp>
    </p:spTree>
    <p:extLst>
      <p:ext uri="{BB962C8B-B14F-4D97-AF65-F5344CB8AC3E}">
        <p14:creationId xmlns:p14="http://schemas.microsoft.com/office/powerpoint/2010/main" val="1852095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4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D64EA6F-C3C4-4FA2-BBD6-F6BE13902758}"/>
              </a:ext>
            </a:extLst>
          </p:cNvPr>
          <p:cNvSpPr/>
          <p:nvPr/>
        </p:nvSpPr>
        <p:spPr>
          <a:xfrm>
            <a:off x="6328927" y="171450"/>
            <a:ext cx="41706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bg1"/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chemeClr val="bg1"/>
                </a:solidFill>
              </a:rPr>
              <a:t>30 de septiembre de 2024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8D781EC-FF62-4217-9A8A-4E897CA7C4BC}"/>
              </a:ext>
            </a:extLst>
          </p:cNvPr>
          <p:cNvSpPr/>
          <p:nvPr/>
        </p:nvSpPr>
        <p:spPr>
          <a:xfrm>
            <a:off x="2067147" y="402282"/>
            <a:ext cx="2841186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Art. 21 Fracc. XLIII</a:t>
            </a:r>
          </a:p>
          <a:p>
            <a:r>
              <a:rPr lang="es-MX" sz="1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Preguntas frecuentes</a:t>
            </a:r>
            <a:endParaRPr lang="es-MX" sz="16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s-ES" sz="18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A7A40451-4ECE-49DF-99A3-CA59F2AF01A5}"/>
              </a:ext>
            </a:extLst>
          </p:cNvPr>
          <p:cNvSpPr/>
          <p:nvPr/>
        </p:nvSpPr>
        <p:spPr>
          <a:xfrm>
            <a:off x="1083212" y="2128725"/>
            <a:ext cx="10367889" cy="2258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¿Cuál es la VISIÓN del Instituto Electoral de Coahuila?</a:t>
            </a:r>
          </a:p>
          <a:p>
            <a:pPr algn="just">
              <a:lnSpc>
                <a:spcPct val="150000"/>
              </a:lnSpc>
            </a:pPr>
            <a:endParaRPr lang="es-MX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 una institución profesionalizada y de calidad que fomente credibilidad y confianza en materia de organización electoral y promoción de la participación ciudadana, a través de la construcción de esquemas innovadores, austeros y transparentes, que garanticen el eficaz desarrollo de las elecciones en Coahuila y que motiven a los ciudadanos a involucrarse en los asuntos públicos.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5AF259C9-6803-4DC3-B735-58CA43211BD8}"/>
              </a:ext>
            </a:extLst>
          </p:cNvPr>
          <p:cNvSpPr/>
          <p:nvPr/>
        </p:nvSpPr>
        <p:spPr>
          <a:xfrm>
            <a:off x="6328926" y="489282"/>
            <a:ext cx="58630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bg1"/>
                </a:solidFill>
              </a:rPr>
              <a:t>Responsable de generar la información:</a:t>
            </a:r>
          </a:p>
          <a:p>
            <a:r>
              <a:rPr lang="es-MX" sz="1200" dirty="0">
                <a:solidFill>
                  <a:schemeClr val="bg1"/>
                </a:solidFill>
              </a:rPr>
              <a:t> </a:t>
            </a:r>
            <a:r>
              <a:rPr lang="es-MX" sz="1200" b="1" dirty="0">
                <a:solidFill>
                  <a:schemeClr val="bg1"/>
                </a:solidFill>
              </a:rPr>
              <a:t>Licda. Erika Georgina Oyervides González</a:t>
            </a:r>
          </a:p>
          <a:p>
            <a:r>
              <a:rPr lang="es-MX" sz="1200" dirty="0">
                <a:solidFill>
                  <a:schemeClr val="bg1"/>
                </a:solidFill>
              </a:rPr>
              <a:t>Titular de la Unidad Técnica de Transparencia y Acceso a la Información Pública</a:t>
            </a:r>
          </a:p>
        </p:txBody>
      </p:sp>
    </p:spTree>
    <p:extLst>
      <p:ext uri="{BB962C8B-B14F-4D97-AF65-F5344CB8AC3E}">
        <p14:creationId xmlns:p14="http://schemas.microsoft.com/office/powerpoint/2010/main" val="3385008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4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D64EA6F-C3C4-4FA2-BBD6-F6BE13902758}"/>
              </a:ext>
            </a:extLst>
          </p:cNvPr>
          <p:cNvSpPr/>
          <p:nvPr/>
        </p:nvSpPr>
        <p:spPr>
          <a:xfrm>
            <a:off x="6328928" y="171450"/>
            <a:ext cx="3617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bg1"/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chemeClr val="bg1"/>
                </a:solidFill>
              </a:rPr>
              <a:t>30 de septiembre de 2024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8D781EC-FF62-4217-9A8A-4E897CA7C4BC}"/>
              </a:ext>
            </a:extLst>
          </p:cNvPr>
          <p:cNvSpPr/>
          <p:nvPr/>
        </p:nvSpPr>
        <p:spPr>
          <a:xfrm>
            <a:off x="2032761" y="231823"/>
            <a:ext cx="284118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Art. 21 Fracc. XLIII</a:t>
            </a:r>
          </a:p>
          <a:p>
            <a:r>
              <a:rPr lang="es-MX" sz="12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Preguntas frecuentes</a:t>
            </a:r>
            <a:endParaRPr lang="es-MX" sz="1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s-ES" sz="16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AD3FE207-0F37-4ED3-8052-162895D2CE8D}"/>
              </a:ext>
            </a:extLst>
          </p:cNvPr>
          <p:cNvSpPr/>
          <p:nvPr/>
        </p:nvSpPr>
        <p:spPr>
          <a:xfrm>
            <a:off x="2374796" y="1574801"/>
            <a:ext cx="7114085" cy="695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¿Quiénes integran el Consejo General del Instituto Electoral de Coahuila?</a:t>
            </a:r>
          </a:p>
        </p:txBody>
      </p:sp>
      <p:graphicFrame>
        <p:nvGraphicFramePr>
          <p:cNvPr id="16" name="Tabla 15">
            <a:extLst>
              <a:ext uri="{FF2B5EF4-FFF2-40B4-BE49-F238E27FC236}">
                <a16:creationId xmlns:a16="http://schemas.microsoft.com/office/drawing/2014/main" id="{0A37CBFA-8CAA-4EEE-9B14-69AF98AEA8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598926"/>
              </p:ext>
            </p:extLst>
          </p:nvPr>
        </p:nvGraphicFramePr>
        <p:xfrm>
          <a:off x="2537323" y="2661336"/>
          <a:ext cx="7117353" cy="3213213"/>
        </p:xfrm>
        <a:graphic>
          <a:graphicData uri="http://schemas.openxmlformats.org/drawingml/2006/table">
            <a:tbl>
              <a:tblPr/>
              <a:tblGrid>
                <a:gridCol w="2372451">
                  <a:extLst>
                    <a:ext uri="{9D8B030D-6E8A-4147-A177-3AD203B41FA5}">
                      <a16:colId xmlns:a16="http://schemas.microsoft.com/office/drawing/2014/main" val="1973403830"/>
                    </a:ext>
                  </a:extLst>
                </a:gridCol>
                <a:gridCol w="2372451">
                  <a:extLst>
                    <a:ext uri="{9D8B030D-6E8A-4147-A177-3AD203B41FA5}">
                      <a16:colId xmlns:a16="http://schemas.microsoft.com/office/drawing/2014/main" val="492489828"/>
                    </a:ext>
                  </a:extLst>
                </a:gridCol>
                <a:gridCol w="2372451">
                  <a:extLst>
                    <a:ext uri="{9D8B030D-6E8A-4147-A177-3AD203B41FA5}">
                      <a16:colId xmlns:a16="http://schemas.microsoft.com/office/drawing/2014/main" val="3027316928"/>
                    </a:ext>
                  </a:extLst>
                </a:gridCol>
              </a:tblGrid>
              <a:tr h="373161"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Rodrigo Germán Paredes Lozano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Consejero Presidente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 años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7307986"/>
                  </a:ext>
                </a:extLst>
              </a:tr>
              <a:tr h="373161"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Juan</a:t>
                      </a:r>
                      <a:r>
                        <a:rPr lang="es-MX" sz="1400" baseline="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Antonio Silva Espinoza</a:t>
                      </a:r>
                      <a:endParaRPr lang="es-MX" sz="1400" dirty="0">
                        <a:solidFill>
                          <a:srgbClr val="00206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Consejero Electoral  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 años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9455814"/>
                  </a:ext>
                </a:extLst>
              </a:tr>
              <a:tr h="373161"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Juan</a:t>
                      </a:r>
                      <a:r>
                        <a:rPr lang="es-MX" sz="1400" baseline="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Carlos Cisneros Ruiz</a:t>
                      </a:r>
                      <a:endParaRPr lang="es-MX" sz="1400" dirty="0">
                        <a:solidFill>
                          <a:srgbClr val="00206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Consejero Electoral  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 años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7538429"/>
                  </a:ext>
                </a:extLst>
              </a:tr>
              <a:tr h="373161"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Beatriz</a:t>
                      </a:r>
                      <a:r>
                        <a:rPr lang="es-MX" sz="1400" baseline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Eugenia Rodríguez </a:t>
                      </a:r>
                      <a:r>
                        <a:rPr lang="es-MX" sz="1400" baseline="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Villanueva</a:t>
                      </a:r>
                      <a:endParaRPr lang="es-MX" sz="1400" dirty="0">
                        <a:solidFill>
                          <a:srgbClr val="00206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Consejera Electoral  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 años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5535041"/>
                  </a:ext>
                </a:extLst>
              </a:tr>
              <a:tr h="373161"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 err="1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Madeleyne</a:t>
                      </a:r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Ivett Figueroa Gámez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Consejera Electoral  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 años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6208669"/>
                  </a:ext>
                </a:extLst>
              </a:tr>
              <a:tr h="373161"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Leticia Bravo Ostos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Consejera Electoral  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 años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1493073"/>
                  </a:ext>
                </a:extLst>
              </a:tr>
              <a:tr h="373161"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Óscar Daniel Rodríguez Fuentes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Consejero Electoral  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 años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8986078"/>
                  </a:ext>
                </a:extLst>
              </a:tr>
            </a:tbl>
          </a:graphicData>
        </a:graphic>
      </p:graphicFrame>
      <p:sp>
        <p:nvSpPr>
          <p:cNvPr id="17" name="Rectángulo 16">
            <a:extLst>
              <a:ext uri="{FF2B5EF4-FFF2-40B4-BE49-F238E27FC236}">
                <a16:creationId xmlns:a16="http://schemas.microsoft.com/office/drawing/2014/main" id="{9C867A85-CCA2-45E9-95D6-7EFE70A5DDBA}"/>
              </a:ext>
            </a:extLst>
          </p:cNvPr>
          <p:cNvSpPr/>
          <p:nvPr/>
        </p:nvSpPr>
        <p:spPr>
          <a:xfrm>
            <a:off x="6328927" y="489282"/>
            <a:ext cx="5985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bg1"/>
                </a:solidFill>
              </a:rPr>
              <a:t>Responsable de generar la información:</a:t>
            </a:r>
          </a:p>
          <a:p>
            <a:r>
              <a:rPr lang="es-MX" sz="1200" dirty="0">
                <a:solidFill>
                  <a:schemeClr val="bg1"/>
                </a:solidFill>
              </a:rPr>
              <a:t> </a:t>
            </a:r>
            <a:r>
              <a:rPr lang="es-MX" sz="1200" b="1" dirty="0">
                <a:solidFill>
                  <a:schemeClr val="bg1"/>
                </a:solidFill>
              </a:rPr>
              <a:t>Licda. Erika Georgina Oyervides González</a:t>
            </a:r>
          </a:p>
          <a:p>
            <a:r>
              <a:rPr lang="es-MX" sz="1200" dirty="0">
                <a:solidFill>
                  <a:schemeClr val="bg1"/>
                </a:solidFill>
              </a:rPr>
              <a:t>Titular de la Unidad Técnica de Transparencia y Acceso a la Información Pública</a:t>
            </a:r>
          </a:p>
        </p:txBody>
      </p:sp>
    </p:spTree>
    <p:extLst>
      <p:ext uri="{BB962C8B-B14F-4D97-AF65-F5344CB8AC3E}">
        <p14:creationId xmlns:p14="http://schemas.microsoft.com/office/powerpoint/2010/main" val="4292797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4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D64EA6F-C3C4-4FA2-BBD6-F6BE13902758}"/>
              </a:ext>
            </a:extLst>
          </p:cNvPr>
          <p:cNvSpPr/>
          <p:nvPr/>
        </p:nvSpPr>
        <p:spPr>
          <a:xfrm>
            <a:off x="6328927" y="171450"/>
            <a:ext cx="39984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bg1"/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chemeClr val="bg1"/>
                </a:solidFill>
              </a:rPr>
              <a:t>30 de septiembre de 2024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8D781EC-FF62-4217-9A8A-4E897CA7C4BC}"/>
              </a:ext>
            </a:extLst>
          </p:cNvPr>
          <p:cNvSpPr/>
          <p:nvPr/>
        </p:nvSpPr>
        <p:spPr>
          <a:xfrm>
            <a:off x="2062257" y="334480"/>
            <a:ext cx="284118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Art. 21 Fracc. XLIII</a:t>
            </a:r>
          </a:p>
          <a:p>
            <a:r>
              <a:rPr lang="es-MX" sz="12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Preguntas frecuentes</a:t>
            </a:r>
            <a:endParaRPr lang="es-MX" sz="1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s-ES" sz="16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9D0187BD-5AF6-493D-AE47-339526116837}"/>
              </a:ext>
            </a:extLst>
          </p:cNvPr>
          <p:cNvSpPr/>
          <p:nvPr/>
        </p:nvSpPr>
        <p:spPr>
          <a:xfrm>
            <a:off x="2578899" y="2405723"/>
            <a:ext cx="750005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Información de contacto del Instituto Electoral de Coahuila:</a:t>
            </a:r>
          </a:p>
          <a:p>
            <a:endParaRPr lang="es-MX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s-MX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Domicilio: </a:t>
            </a:r>
          </a:p>
          <a:p>
            <a:r>
              <a:rPr lang="es-MX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Blvd</a:t>
            </a:r>
            <a:r>
              <a:rPr lang="es-MX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Luis Donaldo Colosio número 6207, fraccionamiento Rancho la Torrecilla</a:t>
            </a:r>
          </a:p>
          <a:p>
            <a:r>
              <a:rPr lang="es-MX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C.P. 25298</a:t>
            </a:r>
          </a:p>
          <a:p>
            <a:r>
              <a:rPr lang="es-MX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Saltillo, Coahuila, México</a:t>
            </a:r>
          </a:p>
          <a:p>
            <a:endParaRPr lang="es-MX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s-MX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Teléfono:</a:t>
            </a:r>
          </a:p>
          <a:p>
            <a:r>
              <a:rPr lang="es-MX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Tel +52 (844) 4-38-62-60</a:t>
            </a:r>
          </a:p>
          <a:p>
            <a:endParaRPr lang="es-MX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s-MX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Correo electrónico</a:t>
            </a:r>
          </a:p>
          <a:p>
            <a:r>
              <a:rPr lang="es-MX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oficialiadepartes@iec.org.mx</a:t>
            </a:r>
            <a:r>
              <a:rPr lang="es-MX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61E7FBBB-EB13-4FD5-BD91-130243C2EB1C}"/>
              </a:ext>
            </a:extLst>
          </p:cNvPr>
          <p:cNvSpPr/>
          <p:nvPr/>
        </p:nvSpPr>
        <p:spPr>
          <a:xfrm>
            <a:off x="6328926" y="489282"/>
            <a:ext cx="58630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bg1"/>
                </a:solidFill>
              </a:rPr>
              <a:t>Responsable de generar la información:</a:t>
            </a:r>
          </a:p>
          <a:p>
            <a:r>
              <a:rPr lang="es-MX" sz="1200" dirty="0">
                <a:solidFill>
                  <a:schemeClr val="bg1"/>
                </a:solidFill>
              </a:rPr>
              <a:t> </a:t>
            </a:r>
            <a:r>
              <a:rPr lang="es-MX" sz="1200" b="1" dirty="0">
                <a:solidFill>
                  <a:schemeClr val="bg1"/>
                </a:solidFill>
              </a:rPr>
              <a:t>Licda. Erika Georgina Oyervides González</a:t>
            </a:r>
          </a:p>
          <a:p>
            <a:r>
              <a:rPr lang="es-MX" sz="1200" dirty="0">
                <a:solidFill>
                  <a:schemeClr val="bg1"/>
                </a:solidFill>
              </a:rPr>
              <a:t>Titular de la Unidad Técnica de Transparencia y Acceso a la Información Pública</a:t>
            </a:r>
          </a:p>
        </p:txBody>
      </p:sp>
    </p:spTree>
    <p:extLst>
      <p:ext uri="{BB962C8B-B14F-4D97-AF65-F5344CB8AC3E}">
        <p14:creationId xmlns:p14="http://schemas.microsoft.com/office/powerpoint/2010/main" val="22661831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</TotalTime>
  <Words>613</Words>
  <Application>Microsoft Office PowerPoint</Application>
  <PresentationFormat>Panorámica</PresentationFormat>
  <Paragraphs>80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95</cp:revision>
  <dcterms:modified xsi:type="dcterms:W3CDTF">2024-10-02T17:59:00Z</dcterms:modified>
</cp:coreProperties>
</file>